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2" r:id="rId4"/>
    <p:sldId id="265" r:id="rId5"/>
    <p:sldId id="264" r:id="rId6"/>
    <p:sldId id="263" r:id="rId7"/>
    <p:sldId id="267" r:id="rId8"/>
    <p:sldId id="266" r:id="rId9"/>
    <p:sldId id="285" r:id="rId10"/>
    <p:sldId id="286" r:id="rId11"/>
    <p:sldId id="270" r:id="rId12"/>
    <p:sldId id="271" r:id="rId13"/>
    <p:sldId id="287" r:id="rId14"/>
    <p:sldId id="288" r:id="rId15"/>
    <p:sldId id="289" r:id="rId16"/>
    <p:sldId id="290" r:id="rId17"/>
    <p:sldId id="277" r:id="rId18"/>
    <p:sldId id="276" r:id="rId19"/>
    <p:sldId id="291" r:id="rId20"/>
    <p:sldId id="292" r:id="rId21"/>
    <p:sldId id="293" r:id="rId22"/>
    <p:sldId id="294" r:id="rId23"/>
    <p:sldId id="295" r:id="rId24"/>
    <p:sldId id="296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0CA629-8B1E-423C-A1B9-84ECEDCEF3BF}">
          <p14:sldIdLst>
            <p14:sldId id="256"/>
          </p14:sldIdLst>
        </p14:section>
        <p14:section name="Главная" id="{6B510D13-DCB6-49C2-B5C7-80F4B494DC24}">
          <p14:sldIdLst>
            <p14:sldId id="258"/>
          </p14:sldIdLst>
        </p14:section>
        <p14:section name="1918 год" id="{D4B6186E-0693-47AC-B47B-0485075353EF}">
          <p14:sldIdLst>
            <p14:sldId id="262"/>
            <p14:sldId id="265"/>
            <p14:sldId id="264"/>
          </p14:sldIdLst>
        </p14:section>
        <p14:section name="1924 год" id="{AF216EC3-C70F-4D5E-A183-641EA9FC4EFB}">
          <p14:sldIdLst>
            <p14:sldId id="263"/>
          </p14:sldIdLst>
        </p14:section>
        <p14:section name="1936 год" id="{A03302DD-11DD-48E9-B8DC-0BB484103CEE}">
          <p14:sldIdLst>
            <p14:sldId id="267"/>
            <p14:sldId id="266"/>
            <p14:sldId id="285"/>
            <p14:sldId id="286"/>
          </p14:sldIdLst>
        </p14:section>
        <p14:section name="1977 год" id="{34398889-80FC-443D-9B2C-1FB90A13422E}">
          <p14:sldIdLst>
            <p14:sldId id="270"/>
            <p14:sldId id="271"/>
            <p14:sldId id="287"/>
            <p14:sldId id="288"/>
            <p14:sldId id="289"/>
            <p14:sldId id="290"/>
          </p14:sldIdLst>
        </p14:section>
        <p14:section name="1993 год" id="{CF04D61B-0504-43F2-BB7A-3DC5CA674CA0}">
          <p14:sldIdLst>
            <p14:sldId id="277"/>
            <p14:sldId id="276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контакты" id="{9543D4EE-1C15-4658-A87D-6C78425B6F47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590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10.jpeg"/><Relationship Id="rId18" Type="http://schemas.openxmlformats.org/officeDocument/2006/relationships/slide" Target="slide16.xml"/><Relationship Id="rId3" Type="http://schemas.openxmlformats.org/officeDocument/2006/relationships/image" Target="../media/image9.jpe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12.jpeg"/><Relationship Id="rId2" Type="http://schemas.openxmlformats.org/officeDocument/2006/relationships/slide" Target="slide14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3.xml"/><Relationship Id="rId15" Type="http://schemas.openxmlformats.org/officeDocument/2006/relationships/image" Target="../media/image11.jpeg"/><Relationship Id="rId10" Type="http://schemas.openxmlformats.org/officeDocument/2006/relationships/slide" Target="slide11.xml"/><Relationship Id="rId19" Type="http://schemas.openxmlformats.org/officeDocument/2006/relationships/image" Target="../media/image13.jpeg"/><Relationship Id="rId4" Type="http://schemas.openxmlformats.org/officeDocument/2006/relationships/slide" Target="slide2.xml"/><Relationship Id="rId9" Type="http://schemas.openxmlformats.org/officeDocument/2006/relationships/slide" Target="slide1.xml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10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11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9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13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5.jpeg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image" Target="../media/image19.jpeg"/><Relationship Id="rId7" Type="http://schemas.openxmlformats.org/officeDocument/2006/relationships/slide" Target="slide1.xml"/><Relationship Id="rId12" Type="http://schemas.openxmlformats.org/officeDocument/2006/relationships/slide" Target="slide19.xml"/><Relationship Id="rId17" Type="http://schemas.openxmlformats.org/officeDocument/2006/relationships/image" Target="../media/image17.jpeg"/><Relationship Id="rId2" Type="http://schemas.openxmlformats.org/officeDocument/2006/relationships/slide" Target="slide2.xml"/><Relationship Id="rId16" Type="http://schemas.openxmlformats.org/officeDocument/2006/relationships/slide" Target="slide21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image" Target="../media/image14.jpeg"/><Relationship Id="rId5" Type="http://schemas.openxmlformats.org/officeDocument/2006/relationships/slide" Target="slide7.xml"/><Relationship Id="rId15" Type="http://schemas.openxmlformats.org/officeDocument/2006/relationships/image" Target="../media/image16.jpeg"/><Relationship Id="rId23" Type="http://schemas.openxmlformats.org/officeDocument/2006/relationships/image" Target="../media/image20.jpeg"/><Relationship Id="rId10" Type="http://schemas.openxmlformats.org/officeDocument/2006/relationships/slide" Target="slide18.xml"/><Relationship Id="rId19" Type="http://schemas.openxmlformats.org/officeDocument/2006/relationships/image" Target="../media/image18.jpeg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20.xml"/><Relationship Id="rId22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21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22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24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12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3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12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image" Target="../media/image6.jpeg"/><Relationship Id="rId5" Type="http://schemas.openxmlformats.org/officeDocument/2006/relationships/slide" Target="slide7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406640" cy="1472184"/>
          </a:xfrm>
        </p:spPr>
        <p:txBody>
          <a:bodyPr/>
          <a:lstStyle/>
          <a:p>
            <a:pPr algn="ctr"/>
            <a:r>
              <a:rPr lang="ru-RU" sz="4000" b="1" dirty="0" smtClean="0">
                <a:effectLst/>
                <a:latin typeface="+mn-lt"/>
              </a:rPr>
              <a:t>Основной закон государства</a:t>
            </a:r>
            <a:endParaRPr lang="ru-RU" sz="4000" b="1" dirty="0"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406640" cy="9308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Электронная выставка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МБОУ ООШ № 8 </a:t>
            </a:r>
            <a:r>
              <a:rPr lang="ru-RU" sz="1400" dirty="0" err="1" smtClean="0">
                <a:solidFill>
                  <a:schemeClr val="tx2"/>
                </a:solidFill>
              </a:rPr>
              <a:t>х.Коваленко</a:t>
            </a:r>
            <a:r>
              <a:rPr lang="ru-RU" sz="1400" dirty="0" smtClean="0">
                <a:solidFill>
                  <a:schemeClr val="tx2"/>
                </a:solidFill>
              </a:rPr>
              <a:t> МО Северский район </a:t>
            </a:r>
            <a:r>
              <a:rPr lang="ru-RU" sz="1400" dirty="0" err="1" smtClean="0">
                <a:solidFill>
                  <a:schemeClr val="tx2"/>
                </a:solidFill>
              </a:rPr>
              <a:t>им.Героев</a:t>
            </a:r>
            <a:r>
              <a:rPr lang="ru-RU" sz="1400" dirty="0" smtClean="0">
                <a:solidFill>
                  <a:schemeClr val="tx2"/>
                </a:solidFill>
              </a:rPr>
              <a:t> Советского Союза братьев Игнатовых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113946"/>
            <a:ext cx="284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932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.Коваленко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hlinkClick r:id="rId2" action="ppaction://hlinksldjump" tooltip="Начать просмотр"/>
          </p:cNvPr>
          <p:cNvSpPr/>
          <p:nvPr/>
        </p:nvSpPr>
        <p:spPr>
          <a:xfrm>
            <a:off x="3783907" y="5636131"/>
            <a:ext cx="1576186" cy="391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Arial"/>
              </a:rPr>
              <a:t>Просмотр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43856" y="4113946"/>
            <a:ext cx="1847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1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40" y="980729"/>
            <a:ext cx="1637211" cy="21698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1936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Конституция </a:t>
            </a:r>
            <a:r>
              <a:rPr lang="ru-RU" sz="1400" dirty="0"/>
              <a:t>(основной закон) Союза Советских Социалистических Республик : [с изменениями и дополнениями, принятыми на третьей сессии Верховного Совета СССР седьмого созыва]. – Москва : [б. и.] , 1967. – 101, [7]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Издание содержит текст Конституции (основного закона) Союза Советских Социалистических Республик с изменениями и дополнениями, принятыми на третьей сессии Верховного Совета СССР седьмого созыва. 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Для студентов вузов, юристов, государственных и муниципальных служащих.</a:t>
            </a:r>
          </a:p>
        </p:txBody>
      </p:sp>
    </p:spTree>
    <p:extLst>
      <p:ext uri="{BB962C8B-B14F-4D97-AF65-F5344CB8AC3E}">
        <p14:creationId xmlns:p14="http://schemas.microsoft.com/office/powerpoint/2010/main" val="18321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38" y="956453"/>
            <a:ext cx="1341139" cy="21087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1977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10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pic>
        <p:nvPicPr>
          <p:cNvPr id="20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22" y="980730"/>
            <a:ext cx="1281506" cy="21597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00" y="980730"/>
            <a:ext cx="1353944" cy="20845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61120"/>
            <a:ext cx="1467376" cy="21570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018"/>
            <a:ext cx="1405829" cy="21369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1977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Фарберов</a:t>
            </a:r>
            <a:r>
              <a:rPr lang="ru-RU" sz="1400" dirty="0"/>
              <a:t>, Н. П. От ленинских декретов к Конституции общенародного государства. – Москва : Юридическая литература, 1978. – 96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В книге рассказывается об истории советского конституционного законодательства, о необходимости создания новой Конституции СССР, показывается преемственность принципов и идей советских конституций. Особое внимание автор уделяет раскрытию значения принятия нового Основного Закона СССР как знаменательной вехи в политической истории страны. Кратко освещаются главные черты содержания Конституции СССР 1977 года.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Рассчитана на широкий круг читателей.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80730"/>
            <a:ext cx="1281506" cy="21597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1977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Куликова</a:t>
            </a:r>
            <a:r>
              <a:rPr lang="ru-RU" sz="1400" dirty="0"/>
              <a:t>, Г. Б. Советские конституции-вехи в истории развития советского общества. – Москва : Знание, 1979. – 64 с. – (Новое в жизни, науке, технике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В брошюре рассматриваются основные этапы конституционного развития Советского государства, раскрываются ленинские положения о характерных чертах конституции социалистического государства, выявляется неразрывная связь советских конституций с этапами развития советского общества, их преемственность и основные особенности.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80728"/>
            <a:ext cx="1353944" cy="20845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7425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1977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Кукушкин</a:t>
            </a:r>
            <a:r>
              <a:rPr lang="ru-RU" sz="1400" dirty="0"/>
              <a:t>, Ю. С. Очерк истории Советской Конституции / Ю. С. Кукушкин; О. И. Чистяков. – Москва : Издательство политической литературы, 1980. – 158, [2]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В книге члена-корреспондента Академии наук СССР Ю. С. Кукушкина и доктора юридических наук О. И. Чистякова рассказывается об истории Основного Закона Страны Советов. Авторы подчеркивают преемственную связь Конституции СССР 1977 г. с предшествовавшими конституциями. В книге показано, как вместе с развитием советского общества развивалось и законодательство социалистического государства, укреплялась и совершенствовалась советская демократия.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7425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80728"/>
            <a:ext cx="1341139" cy="21087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4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75" y="969352"/>
            <a:ext cx="1467376" cy="21570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1977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Теоретические </a:t>
            </a:r>
            <a:r>
              <a:rPr lang="ru-RU" sz="1400" dirty="0"/>
              <a:t>основы Советской Конституции / Академия наук СССР, Институт государства и права. – Москва : Наука, 1981. – 206, [2]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В монографии анализируются теоретические основы советских конституций, в первую очередь Конституции СССР 1977 г., рассматривается действие конституционных принципов в условиях развитого социализма, а также различные стороны процесса воплощения конституционных положений в жизнь.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7425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1977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Конституция </a:t>
            </a:r>
            <a:r>
              <a:rPr lang="ru-RU" sz="1400" dirty="0"/>
              <a:t>(основной закон) Российской Советской Федеративной Социалистической Республики : принята на внеочередной седьмой сессии Верховного Совета РСФСР девятого созыва12 апреля 1978 года, с изменениями и дополнениями, внесенными законами РСФСР от 27 октября 1989 года, от 31 мая, 16 июня и 15 декабря 1990 года. – Москва : Советская Россия, 1991. – 62, [2]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Издание содержит текст Конституции (основного закона) Российской Советской Федеративной Социалистической Республики с изменениями и дополнениями, принятыми на внеочередной седьмой сессии Верховного Совета РСФСР девятого созыва12 апреля 1978 года, с изменениями и дополнениями, внесенными законами РСФСР от 27 октября 1989 года, от 31 мая, 16 июня и 15 декабря 1990 года.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Для студентов вузов, юристов, государственных и муниципальных служащих.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7425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76" y="989464"/>
            <a:ext cx="1405829" cy="21369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1563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pic>
        <p:nvPicPr>
          <p:cNvPr id="20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72" y="981100"/>
            <a:ext cx="1321715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99" y="980728"/>
            <a:ext cx="1378188" cy="19433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17" y="981100"/>
            <a:ext cx="1439202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0" y="3573991"/>
            <a:ext cx="1303690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989"/>
            <a:ext cx="1400587" cy="19442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82" y="3573989"/>
            <a:ext cx="1324414" cy="1944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31" y="3573989"/>
            <a:ext cx="1340449" cy="19442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Конституция </a:t>
            </a:r>
            <a:r>
              <a:rPr lang="ru-RU" sz="1400" dirty="0"/>
              <a:t>Российской Федерации с комментариями Конституционного Суда РФ. – 4-е издание. – Москва : ИНФРА-М, 2005. – 199, [1]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Приводятся текст Конституции Российской Федерации, постановления и определения Конституционного Суда Российской Федерации, связанные с толкованием отдельных положений Конституции.</a:t>
            </a:r>
          </a:p>
          <a:p>
            <a:pPr indent="457200"/>
            <a:r>
              <a:rPr lang="ru-RU" sz="1400" dirty="0" smtClean="0">
                <a:solidFill>
                  <a:schemeClr val="tx2"/>
                </a:solidFill>
              </a:rPr>
              <a:t>Для студентов вузов, юристов, государственных и муниципальных служащих.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80728"/>
            <a:ext cx="1458694" cy="21457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Комментарий </a:t>
            </a:r>
            <a:r>
              <a:rPr lang="ru-RU" sz="1400" dirty="0"/>
              <a:t>к Конституции Российской Федерации / председатель редакционной коллегии Л. А. Окуньков; Институт законодательства и сравнительного правоведения. – Москва: БЕК, 1994. – 437 с., [7]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140968"/>
            <a:ext cx="62646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В книге, написанной коллективом сотрудников Института законодательства и сравнительного правоведения при Правительстве Российской Федерации, в популярной форме последовательно комментируется каждая статья новой Конституции Российской Федерации. Кроме того, общие принципы конституционного строя, государственного устройства, правового положения человека и гражданина раскрываются во введениях к каждой главе Конституции. В работе использованы законодательные акты, указы Президента, постановления Правительства, конкретизирующие отдельные положения Конституции.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Книга рассчитана на широкий круг читателей. Она будет полезна юристам, депутатам  правительственных органов власти, служащим госаппарата, научным работникам, студентам.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8" y="980728"/>
            <a:ext cx="1458694" cy="20568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980728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/>
              <a:t>На основании указа Президента РФ от 19.09.1994 № 1926 «О Дне Конституции Российской Федерации» 12 декабря – день принятия Конституции объявлен государственным праздником – Днем Конституции Российской Федерации.</a:t>
            </a:r>
          </a:p>
          <a:p>
            <a:pPr indent="457200" algn="just"/>
            <a:r>
              <a:rPr lang="ru-RU" sz="1400" dirty="0"/>
              <a:t>Нами подготовлена электронная выставка «Основной закон государства», в которой представлена литература из фонда Кемеровской областной библиотеки им. В. Д. Федорова.</a:t>
            </a:r>
          </a:p>
          <a:p>
            <a:pPr indent="457200" algn="just"/>
            <a:r>
              <a:rPr lang="ru-RU" sz="1400" dirty="0"/>
              <a:t>Основная цель электронной выставки – расширить представление граждан об изменениях Конституции  Российской Федерации</a:t>
            </a:r>
            <a:r>
              <a:rPr lang="ru-RU" sz="1400" dirty="0" smtClean="0"/>
              <a:t>.</a:t>
            </a:r>
          </a:p>
          <a:p>
            <a:pPr indent="457200" algn="just"/>
            <a:r>
              <a:rPr lang="ru-RU" sz="1400" dirty="0" smtClean="0"/>
              <a:t>Конституция - основной закон государства, определяющий общественное и государственное устройство, порядок и принципы образования представителей органов власти, избирательную систему, права и обязанности граждан. </a:t>
            </a:r>
            <a:endParaRPr lang="ru-RU" sz="1400" dirty="0"/>
          </a:p>
          <a:p>
            <a:pPr indent="457200" algn="just"/>
            <a:r>
              <a:rPr lang="ru-RU" sz="1400" dirty="0"/>
              <a:t>Структура электронной выставки содержит пять основных разделов: </a:t>
            </a:r>
          </a:p>
          <a:p>
            <a:pPr indent="457200" algn="just"/>
            <a:r>
              <a:rPr lang="ru-RU" sz="1400" dirty="0"/>
              <a:t>«</a:t>
            </a:r>
            <a:r>
              <a:rPr lang="ru-RU" sz="1400" dirty="0" smtClean="0"/>
              <a:t>1918 год», </a:t>
            </a:r>
            <a:r>
              <a:rPr lang="ru-RU" sz="1400" dirty="0"/>
              <a:t>«</a:t>
            </a:r>
            <a:r>
              <a:rPr lang="ru-RU" sz="1400" dirty="0" smtClean="0"/>
              <a:t>1924 год», </a:t>
            </a:r>
            <a:r>
              <a:rPr lang="ru-RU" sz="1400" dirty="0"/>
              <a:t>«</a:t>
            </a:r>
            <a:r>
              <a:rPr lang="ru-RU" sz="1400" dirty="0" smtClean="0"/>
              <a:t>1936 год», </a:t>
            </a:r>
            <a:r>
              <a:rPr lang="ru-RU" sz="1400" dirty="0"/>
              <a:t>«</a:t>
            </a:r>
            <a:r>
              <a:rPr lang="ru-RU" sz="1400" dirty="0" smtClean="0"/>
              <a:t>1977 год», </a:t>
            </a:r>
            <a:r>
              <a:rPr lang="ru-RU" sz="1400" dirty="0"/>
              <a:t>«</a:t>
            </a:r>
            <a:r>
              <a:rPr lang="ru-RU" sz="1400" dirty="0" smtClean="0"/>
              <a:t>1993 год</a:t>
            </a:r>
            <a:r>
              <a:rPr lang="ru-RU" sz="1400" dirty="0"/>
              <a:t>» (представлены периоды конституционного формирования России). Годы принятия Конституций отображают определенные этапы в развитии страны и исторические процессы.</a:t>
            </a:r>
          </a:p>
          <a:p>
            <a:pPr indent="457200" algn="just"/>
            <a:r>
              <a:rPr lang="ru-RU" sz="1400" dirty="0"/>
              <a:t>И два вспомогательных:  </a:t>
            </a:r>
          </a:p>
          <a:p>
            <a:pPr indent="457200" algn="just"/>
            <a:r>
              <a:rPr lang="ru-RU" sz="1400" dirty="0" smtClean="0"/>
              <a:t>– «</a:t>
            </a:r>
            <a:r>
              <a:rPr lang="ru-RU" sz="1400" dirty="0"/>
              <a:t>Главная» (раскрывает цель и структуру электронной выставки). </a:t>
            </a:r>
          </a:p>
          <a:p>
            <a:pPr indent="457200" algn="just"/>
            <a:r>
              <a:rPr lang="ru-RU" sz="1400" dirty="0" smtClean="0"/>
              <a:t>– «</a:t>
            </a:r>
            <a:r>
              <a:rPr lang="ru-RU" sz="1400" dirty="0"/>
              <a:t>Контакты» (представлена контактная информация для связи с авторами).</a:t>
            </a:r>
          </a:p>
          <a:p>
            <a:pPr indent="457200" algn="just"/>
            <a:r>
              <a:rPr lang="ru-RU" sz="1400" dirty="0"/>
              <a:t>Выставка предназначена для всех интересующихся историей конституционного права России.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Введение</a:t>
            </a:r>
            <a:endParaRPr lang="ru-RU" sz="2000" dirty="0">
              <a:latin typeface="+mj-lt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9" y="980729"/>
            <a:ext cx="1458693" cy="19705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Пробелы </a:t>
            </a:r>
            <a:r>
              <a:rPr lang="ru-RU" sz="1400" dirty="0"/>
              <a:t>в Российской Конституции и возможности ее совершенствования / [редактор-составитель К. Г. </a:t>
            </a:r>
            <a:r>
              <a:rPr lang="ru-RU" sz="1400" dirty="0" err="1"/>
              <a:t>Гагнидзе</a:t>
            </a:r>
            <a:r>
              <a:rPr lang="ru-RU" sz="1400" dirty="0"/>
              <a:t>]. – Москва : [б. и.], 1998. – 96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140968"/>
            <a:ext cx="6264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В статьях, вошедших в сборник, обсуждаются различные подходы к толкованию понятия «пробел в конституции», проблема текстуально-правовых конфликтов в законодательных актах и способы их преодоления в рамках правоприменительной практики, проблема соотношения правовых и политических методов урегулирования конституционных конфликтов, а также роль Конституционного Суда РФ в процессе реализации демократического потенциала действующей конституции.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Для юристов, политологов, всех интересующихся проблемами конституционного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26918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Шейнис</a:t>
            </a:r>
            <a:r>
              <a:rPr lang="ru-RU" sz="1400" dirty="0"/>
              <a:t>, В. Л. Власть и закон. Политика и конституции в России в XX - XXI веках / Виктор Шейнис. – Москва: Мысль, 2014. – 1082, [6] с. – (Свобода и Право)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140968"/>
            <a:ext cx="6264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Конституционная история России насчитывает чуть более 100 лет и шесть конституций. Книга - о конституциях. О том историческом контексте, в котором они появлялись. И о том, что в России порядок социальной жизни всегда определяла власть, нередко порывая с ограничивавшим ее законом.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Главный сюжет книги - Конституция 1993 г. в проектах и в жизни. Автор, один из активных ее разработчиков, показывает, как трудно шли к ней и почему страна получила глубоко противоречивый документ. Почему власть, как и прежде, доминирует над правом. Чтобы реализовать демократический и правовой потенциал Конституции, необходима основательная реформа системы власти.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9" y="980729"/>
            <a:ext cx="1321345" cy="19705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8" y="980729"/>
            <a:ext cx="1429824" cy="19705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Международная </a:t>
            </a:r>
            <a:r>
              <a:rPr lang="ru-RU" sz="1400" dirty="0"/>
              <a:t>научно-практическая конференция, посвященная 20-летию Конституции Российской Федерации (Кемерово, 12 декабря 2013 г.) : (материалы докладов и выступлений). – Кемерово: </a:t>
            </a:r>
            <a:r>
              <a:rPr lang="ru-RU" sz="1400" dirty="0" err="1"/>
              <a:t>Кузбассвузиздат</a:t>
            </a:r>
            <a:r>
              <a:rPr lang="ru-RU" sz="1400" dirty="0"/>
              <a:t>, 2014. – 263, [1]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140968"/>
            <a:ext cx="6264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Сборник содержит тексты докладов и выступлений, представленных на Международной научно-практической конференции, посвященной 20-летию Конституции Российской Федерации 12 декабря 2013 года.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Издание адресовано органам государственной власти и местного самоуправления, уполномоченным по правам человека, уполномоченным по правам ребенка, сотрудникам аппаратов уполномоченным, правозащитникам, преподавателям, аспирантам, студентам, всем, интересующимся проблемами защиты прав человека.</a:t>
            </a:r>
          </a:p>
          <a:p>
            <a:pPr indent="457200"/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63" y="980728"/>
            <a:ext cx="1443339" cy="21187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Митюков</a:t>
            </a:r>
            <a:r>
              <a:rPr lang="ru-RU" sz="1400" dirty="0"/>
              <a:t>, М. А. Рождение конституции России. Конституционное совещание 1993 года: статьи, выступления, интервью, документы, и блокнотные записи (1993-2012) / М . А. Митюков. – Москва: Проспект, 2015. – 341, [3] с.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140968"/>
            <a:ext cx="62646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Книга посвящена исследованию отдельных теоретических и исторических аспектов Конституционного совещания 1993 г., завершившего подготовку и доработку ныне действующей Конституции Российской Федерации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Исследование проведено на основе широкого привлечения материалов Конституционного совещания, центральных и личных архивов. В научный оборот впервые вводится ряд документов, дневниковых и блокнотных записей автора. 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Издание предназначено для научных работников, аспирантов и студентов юридических и исторических учебных заведений, всех, кто интересуется проблематикой Российской Конституции.</a:t>
            </a:r>
          </a:p>
          <a:p>
            <a:pPr indent="457200"/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80729"/>
            <a:ext cx="1429825" cy="20738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1993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err="1" smtClean="0"/>
              <a:t>Бархатова</a:t>
            </a:r>
            <a:r>
              <a:rPr lang="ru-RU" sz="1400" dirty="0"/>
              <a:t>, Е. Ю. Комментарий к Конституции Российской Федерации : с учетом изменений, внесенных в Конституцию РФ Федеральными конституционными законами № 7-ФКЗ, 2-ФКЗ, 11-ФКЗ / Е. Ю. </a:t>
            </a:r>
            <a:r>
              <a:rPr lang="ru-RU" sz="1400" dirty="0" err="1"/>
              <a:t>Бархатова</a:t>
            </a:r>
            <a:r>
              <a:rPr lang="ru-RU" sz="1400" dirty="0"/>
              <a:t>. – 2-е издание, переработанное и дополненное. - Москва : Проспект, 2016. – 270, [2] с. : ил.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140968"/>
            <a:ext cx="6264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В постатейном комментарии к Конституции Российской Федерации 1993 года разъяснены содержание статей и термины, используемые в ее тексте. 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Для наглядности в комментарии приведены схемы по наиболее объемным аспектам.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Нормативные акты использованы по состоянию на 1 октября 2014 г. 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Для юристов, студентов юридических учебных заведений, а также граждан, желающих иметь представление об Основном Законе своей страны.</a:t>
            </a:r>
          </a:p>
          <a:p>
            <a:pPr indent="457200"/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Контакты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980728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бюджетное учреждение культуры</a:t>
            </a:r>
          </a:p>
          <a:p>
            <a:pPr algn="ctr"/>
            <a:r>
              <a:rPr lang="ru-RU" dirty="0"/>
              <a:t>«Кемеровская областная научная библиотека </a:t>
            </a:r>
          </a:p>
          <a:p>
            <a:pPr algn="ctr"/>
            <a:r>
              <a:rPr lang="ru-RU" dirty="0"/>
              <a:t>им. В. Д. Федорова»</a:t>
            </a:r>
          </a:p>
          <a:p>
            <a:pPr algn="ctr"/>
            <a:r>
              <a:rPr lang="ru-RU" dirty="0"/>
              <a:t>отдел «Публичный центр правовой и социальной информации»</a:t>
            </a:r>
          </a:p>
          <a:p>
            <a:r>
              <a:rPr lang="ru-RU" dirty="0"/>
              <a:t>Россия, Кемеровская область, </a:t>
            </a:r>
          </a:p>
          <a:p>
            <a:r>
              <a:rPr lang="ru-RU" dirty="0"/>
              <a:t>650000, г. Кемерово, </a:t>
            </a:r>
            <a:r>
              <a:rPr lang="ru-RU" dirty="0" smtClean="0"/>
              <a:t>ул. Дзержинского, д</a:t>
            </a:r>
            <a:r>
              <a:rPr lang="ru-RU" dirty="0"/>
              <a:t>. 19, к. 39</a:t>
            </a:r>
          </a:p>
          <a:p>
            <a:r>
              <a:rPr lang="ru-RU" dirty="0"/>
              <a:t>тел</a:t>
            </a:r>
            <a:r>
              <a:rPr lang="en-US" dirty="0"/>
              <a:t>. (3842) 44-18-61</a:t>
            </a:r>
            <a:endParaRPr lang="ru-RU" dirty="0"/>
          </a:p>
          <a:p>
            <a:r>
              <a:rPr lang="en-US" dirty="0"/>
              <a:t>e-mail: pravo@kemrsl.ru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7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23" y="1628800"/>
            <a:ext cx="1860829" cy="280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1918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4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10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pic>
        <p:nvPicPr>
          <p:cNvPr id="102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18" y="1628800"/>
            <a:ext cx="1860829" cy="28087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1918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1430836" cy="21597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283968" y="98072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Конституция (основной закон) Российской Социалистической Федеративной Советской Республики : опубликована в № 151 "Известий ВЦИК" от 19 июля 1918 года. – Москва : Издательство Всероссийского центрального исполнительного комитета Советов Р.,С.,К. и К. Депутатов, 1918. – 30, [2] с.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5777" y="3212976"/>
            <a:ext cx="62646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Утвержденная III Всероссийским Съездом Советом в январе 1918 года декларация прав трудящегося и </a:t>
            </a:r>
            <a:r>
              <a:rPr lang="ru-RU" sz="1400" dirty="0" err="1">
                <a:solidFill>
                  <a:schemeClr val="tx2"/>
                </a:solidFill>
              </a:rPr>
              <a:t>эксплоатируемого</a:t>
            </a:r>
            <a:r>
              <a:rPr lang="ru-RU" sz="1400" dirty="0">
                <a:solidFill>
                  <a:schemeClr val="tx2"/>
                </a:solidFill>
              </a:rPr>
              <a:t> народа, вместе с утверждаемой V Съездом конституцией Советской Республики, составляют единый основной закон Российской Социалистической Федеративной Советской Республики</a:t>
            </a:r>
            <a:r>
              <a:rPr lang="ru-RU" sz="1400" dirty="0" smtClean="0">
                <a:solidFill>
                  <a:schemeClr val="tx2"/>
                </a:solidFill>
              </a:rPr>
              <a:t>. Этот </a:t>
            </a:r>
            <a:r>
              <a:rPr lang="ru-RU" sz="1400" dirty="0">
                <a:solidFill>
                  <a:schemeClr val="tx2"/>
                </a:solidFill>
              </a:rPr>
              <a:t>основной закон вступает в действие с момента его опубликования в окончательной форме в «Известиях В. Ц. И. К.». Он должен быть распубликован всеми местными органами Советской власти и выставлен во всех Советских учреждениях на видном месте.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V Съезд поручает Народному Комиссариату Просвещения ввести во всех без изъятия школах и учебных заведениях Российской Республики изучение основных положений настоящей конституции, а равно и их разъяснение и истолкование. </a:t>
            </a:r>
          </a:p>
        </p:txBody>
      </p:sp>
    </p:spTree>
    <p:extLst>
      <p:ext uri="{BB962C8B-B14F-4D97-AF65-F5344CB8AC3E}">
        <p14:creationId xmlns:p14="http://schemas.microsoft.com/office/powerpoint/2010/main" val="22815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50" y="977076"/>
            <a:ext cx="1433683" cy="216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1918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968" y="980728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Конституция </a:t>
            </a:r>
            <a:r>
              <a:rPr lang="ru-RU" sz="1400" dirty="0"/>
              <a:t>РСФСР : основной текст с постатейными дополнениями и изменениями / Народный комиссариат юстиции СССР. - 3-е дополненное издание. – Москва : Юридическое издательство </a:t>
            </a:r>
            <a:r>
              <a:rPr lang="ru-RU" sz="1400" dirty="0" err="1"/>
              <a:t>Наркомюста</a:t>
            </a:r>
            <a:r>
              <a:rPr lang="ru-RU" sz="1400" dirty="0"/>
              <a:t>, 1923. – 116 с.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5777" y="3212976"/>
            <a:ext cx="626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Настоящее издание «Конституции РСФСР» дополнено законодательными актами, устанавливающими Союз Советских Республик.</a:t>
            </a:r>
          </a:p>
        </p:txBody>
      </p:sp>
    </p:spTree>
    <p:extLst>
      <p:ext uri="{BB962C8B-B14F-4D97-AF65-F5344CB8AC3E}">
        <p14:creationId xmlns:p14="http://schemas.microsoft.com/office/powerpoint/2010/main" val="20032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80728"/>
            <a:ext cx="1548567" cy="215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1924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968" y="98072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История советской конституции в декретах и постановлениях советского правительства 1917-1936 / </a:t>
            </a:r>
            <a:r>
              <a:rPr lang="ru-RU" sz="1400" dirty="0" smtClean="0"/>
              <a:t>Академия </a:t>
            </a:r>
            <a:r>
              <a:rPr lang="ru-RU" sz="1400" dirty="0"/>
              <a:t>наук СССР, Институт советского строительства и права ; под ред. А. </a:t>
            </a:r>
            <a:r>
              <a:rPr lang="ru-RU" sz="1400" dirty="0" err="1"/>
              <a:t>Алымова</a:t>
            </a:r>
            <a:r>
              <a:rPr lang="ru-RU" sz="1400" dirty="0"/>
              <a:t> ; сост. С. </a:t>
            </a:r>
            <a:r>
              <a:rPr lang="ru-RU" sz="1400" dirty="0" err="1"/>
              <a:t>Студеникин</a:t>
            </a:r>
            <a:r>
              <a:rPr lang="ru-RU" sz="1400" dirty="0"/>
              <a:t>. – Москва : Советское законодательство, 1936. – 406, [2] с.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55777" y="3212976"/>
            <a:ext cx="6264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Сборник состоит из четырех разделов, соответственно основным этапам развития советской Конституции: 1. Завоевание власти пролетариатом и первая советская Конституция (октябрь 1917 – июль 1918); 2. От первой советской Конституции до образования Союза ССР (июль 1918 – декабрь 1922); 3. От образования Союза ССР до новой сталинской Конституции (декабрь 1922 – июнь 1936); 4. Сталинская Конституция социалистического общества. Проект Конституции Союза ССР (июнь 1936).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Каждый раздел состоит из текстов конституций и ряда других документов, относящихся к истории советской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25920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1936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pic>
        <p:nvPicPr>
          <p:cNvPr id="21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94" y="1629774"/>
            <a:ext cx="1473777" cy="21597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50" y="1629774"/>
            <a:ext cx="1426594" cy="21597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50" y="1629774"/>
            <a:ext cx="1637211" cy="21597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1936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2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Конституции </a:t>
            </a:r>
            <a:r>
              <a:rPr lang="ru-RU" sz="1400" dirty="0"/>
              <a:t>Союза Советских Социалистических Республик. Конституция Союза ССР и Конституции Союзных Республик : с изменениями и дополнениями, принятыми Верховным Советом СССР 15 января и 21 августа 1938 года. – Москва : Юридическое издательство НКЮ СССР, 1938. – 273, [3]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Издание содержит текст Конституции (основного закона) Союза Советских Социалистических Республик с изменениями и дополнениями, принятыми Верховным Советом СССР 15 января и 21 августа 1938 года. А также тексты Конституций Союзных Республик в редакции 1938 года.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Для студентов вузов, юристов, государственных и муниципальных служащих.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36" y="980728"/>
            <a:ext cx="1473777" cy="21597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40" y="980728"/>
            <a:ext cx="1426594" cy="21597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3976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1936 год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>
            <a:hlinkClick r:id="rId3" action="ppaction://hlinksldjump" tooltip="Введение"/>
          </p:cNvPr>
          <p:cNvSpPr/>
          <p:nvPr/>
        </p:nvSpPr>
        <p:spPr>
          <a:xfrm>
            <a:off x="422362" y="980728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Главная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22362" y="162880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1918 год</a:t>
            </a:r>
            <a:endParaRPr kumimoji="0" lang="ru-RU" sz="1400" i="0" u="non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422362" y="227687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1924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422362" y="292494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1936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22362" y="4870134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Контакты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cs typeface="Arial"/>
              </a:rPr>
              <a:t> 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22362" y="5518206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ea typeface="+mn-ea"/>
                <a:cs typeface="Arial"/>
              </a:rPr>
              <a:t>Выход 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32566" y="3573990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1977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32566" y="4222062"/>
            <a:ext cx="1907186" cy="431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400" kern="0" dirty="0" smtClean="0">
                <a:solidFill>
                  <a:srgbClr val="4D3E2F"/>
                </a:solidFill>
                <a:cs typeface="Arial"/>
              </a:rPr>
              <a:t>1993 год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4D3E2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Конституция </a:t>
            </a:r>
            <a:r>
              <a:rPr lang="ru-RU" sz="1400" dirty="0"/>
              <a:t>(основной закон) Российской Советской Федеративной Социалистической Республики. Конституции (основные законы) автономных советских социалистических республик, входящих в состав РСФСР / [Президиум Верховного Совета РСФСР].  – Москва : Известия, 1972. – 418, [2] 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7" y="3212976"/>
            <a:ext cx="6264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АННОТАЦИЯ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Издание содержит текст Конституции (основного закона) Союза Советских Социалистических Республик с изменениями и дополнениями, принятыми на второй сессии Верховного Совета РСФСР восьмого созыва. А также тексты Конституций Союзных Республик с изменениями и дополнениями, принятыми на второй сессии Верховного Совета Союзных Республик восьмого созыва.</a:t>
            </a:r>
          </a:p>
          <a:p>
            <a:pPr indent="457200"/>
            <a:r>
              <a:rPr lang="ru-RU" sz="1400" dirty="0">
                <a:solidFill>
                  <a:schemeClr val="tx2"/>
                </a:solidFill>
              </a:rPr>
              <a:t>Для студентов вузов, юристов, государственных и муниципальных служащих.</a:t>
            </a:r>
          </a:p>
        </p:txBody>
      </p:sp>
    </p:spTree>
    <p:extLst>
      <p:ext uri="{BB962C8B-B14F-4D97-AF65-F5344CB8AC3E}">
        <p14:creationId xmlns:p14="http://schemas.microsoft.com/office/powerpoint/2010/main" val="28097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20">
      <a:dk1>
        <a:srgbClr val="0C0C0C"/>
      </a:dk1>
      <a:lt1>
        <a:sysClr val="window" lastClr="FFFFFF"/>
      </a:lt1>
      <a:dk2>
        <a:srgbClr val="212745"/>
      </a:dk2>
      <a:lt2>
        <a:srgbClr val="B4DCFA"/>
      </a:lt2>
      <a:accent1>
        <a:srgbClr val="9BCAE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969</TotalTime>
  <Words>2458</Words>
  <Application>Microsoft Office PowerPoint</Application>
  <PresentationFormat>Экран (4:3)</PresentationFormat>
  <Paragraphs>332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NewsPrint</vt:lpstr>
      <vt:lpstr>Основной закон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</dc:creator>
  <cp:lastModifiedBy>8</cp:lastModifiedBy>
  <cp:revision>104</cp:revision>
  <dcterms:created xsi:type="dcterms:W3CDTF">2017-12-05T04:42:44Z</dcterms:created>
  <dcterms:modified xsi:type="dcterms:W3CDTF">2022-12-12T05:26:09Z</dcterms:modified>
</cp:coreProperties>
</file>